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73" r:id="rId3"/>
    <p:sldId id="263" r:id="rId4"/>
    <p:sldId id="257" r:id="rId5"/>
    <p:sldId id="264" r:id="rId6"/>
    <p:sldId id="271" r:id="rId7"/>
    <p:sldId id="258" r:id="rId8"/>
    <p:sldId id="266" r:id="rId9"/>
    <p:sldId id="268" r:id="rId10"/>
    <p:sldId id="267" r:id="rId11"/>
    <p:sldId id="269" r:id="rId12"/>
    <p:sldId id="270" r:id="rId13"/>
    <p:sldId id="272"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85" autoAdjust="0"/>
    <p:restoredTop sz="94660"/>
  </p:normalViewPr>
  <p:slideViewPr>
    <p:cSldViewPr snapToGrid="0">
      <p:cViewPr varScale="1">
        <p:scale>
          <a:sx n="85" d="100"/>
          <a:sy n="85" d="100"/>
        </p:scale>
        <p:origin x="96"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smtClean="0"/>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E1CCBA8A-0856-48C9-8B8B-D5D5696CF2AC}" type="datetimeFigureOut">
              <a:rPr lang="en-US" smtClean="0"/>
              <a:t>1/14/2016</a:t>
            </a:fld>
            <a:endParaRPr lang="en-US"/>
          </a:p>
        </p:txBody>
      </p:sp>
      <p:sp>
        <p:nvSpPr>
          <p:cNvPr id="5" name="Footer Placeholder 4"/>
          <p:cNvSpPr>
            <a:spLocks noGrp="1"/>
          </p:cNvSpPr>
          <p:nvPr>
            <p:ph type="ftr" sz="quarter" idx="11"/>
          </p:nvPr>
        </p:nvSpPr>
        <p:spPr/>
        <p:txBody>
          <a:bodyPr/>
          <a:lstStyle/>
          <a:p>
            <a:endParaRPr lang="en-US"/>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19EA142B-75A2-4FF0-924B-7E0E8817169D}" type="slidenum">
              <a:rPr lang="en-US" smtClean="0"/>
              <a:t>‹#›</a:t>
            </a:fld>
            <a:endParaRPr lang="en-US"/>
          </a:p>
        </p:txBody>
      </p:sp>
    </p:spTree>
    <p:extLst>
      <p:ext uri="{BB962C8B-B14F-4D97-AF65-F5344CB8AC3E}">
        <p14:creationId xmlns:p14="http://schemas.microsoft.com/office/powerpoint/2010/main" val="22030018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1CCBA8A-0856-48C9-8B8B-D5D5696CF2AC}" type="datetimeFigureOut">
              <a:rPr lang="en-US" smtClean="0"/>
              <a:t>1/14/2016</a:t>
            </a:fld>
            <a:endParaRPr lang="en-US"/>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19EA142B-75A2-4FF0-924B-7E0E8817169D}" type="slidenum">
              <a:rPr lang="en-US" smtClean="0"/>
              <a:t>‹#›</a:t>
            </a:fld>
            <a:endParaRPr lang="en-US"/>
          </a:p>
        </p:txBody>
      </p:sp>
    </p:spTree>
    <p:extLst>
      <p:ext uri="{BB962C8B-B14F-4D97-AF65-F5344CB8AC3E}">
        <p14:creationId xmlns:p14="http://schemas.microsoft.com/office/powerpoint/2010/main" val="28363298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smtClean="0"/>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1CCBA8A-0856-48C9-8B8B-D5D5696CF2AC}" type="datetimeFigureOut">
              <a:rPr lang="en-US" smtClean="0"/>
              <a:t>1/14/2016</a:t>
            </a:fld>
            <a:endParaRPr lang="en-US"/>
          </a:p>
        </p:txBody>
      </p:sp>
      <p:sp>
        <p:nvSpPr>
          <p:cNvPr id="5" name="Footer Placeholder 4"/>
          <p:cNvSpPr>
            <a:spLocks noGrp="1"/>
          </p:cNvSpPr>
          <p:nvPr>
            <p:ph type="ftr" sz="quarter" idx="11"/>
          </p:nvPr>
        </p:nvSpPr>
        <p:spPr/>
        <p:txBody>
          <a:bodyPr/>
          <a:lstStyle/>
          <a:p>
            <a:endParaRPr lang="en-US"/>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19EA142B-75A2-4FF0-924B-7E0E8817169D}" type="slidenum">
              <a:rPr lang="en-US" smtClean="0"/>
              <a:t>‹#›</a:t>
            </a:fld>
            <a:endParaRPr lang="en-US"/>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19107730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smtClean="0"/>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Click to edit Master text styles</a:t>
            </a:r>
          </a:p>
        </p:txBody>
      </p:sp>
      <p:sp>
        <p:nvSpPr>
          <p:cNvPr id="5" name="Date Placeholder 4"/>
          <p:cNvSpPr>
            <a:spLocks noGrp="1"/>
          </p:cNvSpPr>
          <p:nvPr>
            <p:ph type="dt" sz="half" idx="10"/>
          </p:nvPr>
        </p:nvSpPr>
        <p:spPr/>
        <p:txBody>
          <a:bodyPr/>
          <a:lstStyle/>
          <a:p>
            <a:fld id="{E1CCBA8A-0856-48C9-8B8B-D5D5696CF2AC}" type="datetimeFigureOut">
              <a:rPr lang="en-US" smtClean="0"/>
              <a:t>1/14/2016</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19EA142B-75A2-4FF0-924B-7E0E8817169D}" type="slidenum">
              <a:rPr lang="en-US" smtClean="0"/>
              <a:t>‹#›</a:t>
            </a:fld>
            <a:endParaRPr lang="en-US"/>
          </a:p>
        </p:txBody>
      </p:sp>
    </p:spTree>
    <p:extLst>
      <p:ext uri="{BB962C8B-B14F-4D97-AF65-F5344CB8AC3E}">
        <p14:creationId xmlns:p14="http://schemas.microsoft.com/office/powerpoint/2010/main" val="321128760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smtClean="0"/>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Click to edit Master text styles</a:t>
            </a:r>
          </a:p>
        </p:txBody>
      </p:sp>
      <p:sp>
        <p:nvSpPr>
          <p:cNvPr id="5" name="Date Placeholder 4"/>
          <p:cNvSpPr>
            <a:spLocks noGrp="1"/>
          </p:cNvSpPr>
          <p:nvPr>
            <p:ph type="dt" sz="half" idx="10"/>
          </p:nvPr>
        </p:nvSpPr>
        <p:spPr/>
        <p:txBody>
          <a:bodyPr/>
          <a:lstStyle/>
          <a:p>
            <a:fld id="{E1CCBA8A-0856-48C9-8B8B-D5D5696CF2AC}" type="datetimeFigureOut">
              <a:rPr lang="en-US" smtClean="0"/>
              <a:t>1/14/2016</a:t>
            </a:fld>
            <a:endParaRPr lang="en-US"/>
          </a:p>
        </p:txBody>
      </p:sp>
      <p:sp>
        <p:nvSpPr>
          <p:cNvPr id="6" name="Footer Placeholder 5"/>
          <p:cNvSpPr>
            <a:spLocks noGrp="1"/>
          </p:cNvSpPr>
          <p:nvPr>
            <p:ph type="ftr" sz="quarter" idx="11"/>
          </p:nvPr>
        </p:nvSpPr>
        <p:spPr/>
        <p:txBody>
          <a:bodyPr/>
          <a:lstStyle/>
          <a:p>
            <a:endParaRPr lang="en-US"/>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19EA142B-75A2-4FF0-924B-7E0E8817169D}" type="slidenum">
              <a:rPr lang="en-US" smtClean="0"/>
              <a:t>‹#›</a:t>
            </a:fld>
            <a:endParaRPr lang="en-US"/>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13683950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smtClean="0"/>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Click to edit Master text styles</a:t>
            </a:r>
          </a:p>
        </p:txBody>
      </p:sp>
      <p:sp>
        <p:nvSpPr>
          <p:cNvPr id="5" name="Date Placeholder 4"/>
          <p:cNvSpPr>
            <a:spLocks noGrp="1"/>
          </p:cNvSpPr>
          <p:nvPr>
            <p:ph type="dt" sz="half" idx="10"/>
          </p:nvPr>
        </p:nvSpPr>
        <p:spPr/>
        <p:txBody>
          <a:bodyPr/>
          <a:lstStyle/>
          <a:p>
            <a:fld id="{E1CCBA8A-0856-48C9-8B8B-D5D5696CF2AC}" type="datetimeFigureOut">
              <a:rPr lang="en-US" smtClean="0"/>
              <a:t>1/14/2016</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19EA142B-75A2-4FF0-924B-7E0E8817169D}" type="slidenum">
              <a:rPr lang="en-US" smtClean="0"/>
              <a:t>‹#›</a:t>
            </a:fld>
            <a:endParaRPr lang="en-US"/>
          </a:p>
        </p:txBody>
      </p:sp>
    </p:spTree>
    <p:extLst>
      <p:ext uri="{BB962C8B-B14F-4D97-AF65-F5344CB8AC3E}">
        <p14:creationId xmlns:p14="http://schemas.microsoft.com/office/powerpoint/2010/main" val="226089120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1CCBA8A-0856-48C9-8B8B-D5D5696CF2AC}" type="datetimeFigureOut">
              <a:rPr lang="en-US" smtClean="0"/>
              <a:t>1/14/2016</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19EA142B-75A2-4FF0-924B-7E0E8817169D}" type="slidenum">
              <a:rPr lang="en-US" smtClean="0"/>
              <a:t>‹#›</a:t>
            </a:fld>
            <a:endParaRPr lang="en-US"/>
          </a:p>
        </p:txBody>
      </p:sp>
    </p:spTree>
    <p:extLst>
      <p:ext uri="{BB962C8B-B14F-4D97-AF65-F5344CB8AC3E}">
        <p14:creationId xmlns:p14="http://schemas.microsoft.com/office/powerpoint/2010/main" val="93664099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1CCBA8A-0856-48C9-8B8B-D5D5696CF2AC}" type="datetimeFigureOut">
              <a:rPr lang="en-US" smtClean="0"/>
              <a:t>1/14/2016</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19EA142B-75A2-4FF0-924B-7E0E8817169D}" type="slidenum">
              <a:rPr lang="en-US" smtClean="0"/>
              <a:t>‹#›</a:t>
            </a:fld>
            <a:endParaRPr lang="en-US"/>
          </a:p>
        </p:txBody>
      </p:sp>
    </p:spTree>
    <p:extLst>
      <p:ext uri="{BB962C8B-B14F-4D97-AF65-F5344CB8AC3E}">
        <p14:creationId xmlns:p14="http://schemas.microsoft.com/office/powerpoint/2010/main" val="18932128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1CCBA8A-0856-48C9-8B8B-D5D5696CF2AC}" type="datetimeFigureOut">
              <a:rPr lang="en-US" smtClean="0"/>
              <a:t>1/14/2016</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19EA142B-75A2-4FF0-924B-7E0E8817169D}" type="slidenum">
              <a:rPr lang="en-US" smtClean="0"/>
              <a:t>‹#›</a:t>
            </a:fld>
            <a:endParaRPr lang="en-US"/>
          </a:p>
        </p:txBody>
      </p:sp>
    </p:spTree>
    <p:extLst>
      <p:ext uri="{BB962C8B-B14F-4D97-AF65-F5344CB8AC3E}">
        <p14:creationId xmlns:p14="http://schemas.microsoft.com/office/powerpoint/2010/main" val="4871262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1CCBA8A-0856-48C9-8B8B-D5D5696CF2AC}" type="datetimeFigureOut">
              <a:rPr lang="en-US" smtClean="0"/>
              <a:t>1/14/2016</a:t>
            </a:fld>
            <a:endParaRPr lang="en-US"/>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19EA142B-75A2-4FF0-924B-7E0E8817169D}" type="slidenum">
              <a:rPr lang="en-US" smtClean="0"/>
              <a:t>‹#›</a:t>
            </a:fld>
            <a:endParaRPr lang="en-US"/>
          </a:p>
        </p:txBody>
      </p:sp>
    </p:spTree>
    <p:extLst>
      <p:ext uri="{BB962C8B-B14F-4D97-AF65-F5344CB8AC3E}">
        <p14:creationId xmlns:p14="http://schemas.microsoft.com/office/powerpoint/2010/main" val="4964203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E1CCBA8A-0856-48C9-8B8B-D5D5696CF2AC}" type="datetimeFigureOut">
              <a:rPr lang="en-US" smtClean="0"/>
              <a:t>1/14/2016</a:t>
            </a:fld>
            <a:endParaRPr lang="en-US"/>
          </a:p>
        </p:txBody>
      </p:sp>
      <p:sp>
        <p:nvSpPr>
          <p:cNvPr id="6" name="Footer Placeholder 5"/>
          <p:cNvSpPr>
            <a:spLocks noGrp="1"/>
          </p:cNvSpPr>
          <p:nvPr>
            <p:ph type="ftr" sz="quarter" idx="11"/>
          </p:nvPr>
        </p:nvSpPr>
        <p:spPr/>
        <p:txBody>
          <a:bodyPr/>
          <a:lstStyle/>
          <a:p>
            <a:endParaRPr lang="en-US"/>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19EA142B-75A2-4FF0-924B-7E0E8817169D}" type="slidenum">
              <a:rPr lang="en-US" smtClean="0"/>
              <a:t>‹#›</a:t>
            </a:fld>
            <a:endParaRPr lang="en-US"/>
          </a:p>
        </p:txBody>
      </p:sp>
    </p:spTree>
    <p:extLst>
      <p:ext uri="{BB962C8B-B14F-4D97-AF65-F5344CB8AC3E}">
        <p14:creationId xmlns:p14="http://schemas.microsoft.com/office/powerpoint/2010/main" val="17685239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E1CCBA8A-0856-48C9-8B8B-D5D5696CF2AC}" type="datetimeFigureOut">
              <a:rPr lang="en-US" smtClean="0"/>
              <a:t>1/14/2016</a:t>
            </a:fld>
            <a:endParaRPr lang="en-US"/>
          </a:p>
        </p:txBody>
      </p:sp>
      <p:sp>
        <p:nvSpPr>
          <p:cNvPr id="8" name="Footer Placeholder 7"/>
          <p:cNvSpPr>
            <a:spLocks noGrp="1"/>
          </p:cNvSpPr>
          <p:nvPr>
            <p:ph type="ftr" sz="quarter" idx="11"/>
          </p:nvPr>
        </p:nvSpPr>
        <p:spPr/>
        <p:txBody>
          <a:bodyPr/>
          <a:lstStyle/>
          <a:p>
            <a:endParaRPr lang="en-US"/>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19EA142B-75A2-4FF0-924B-7E0E8817169D}" type="slidenum">
              <a:rPr lang="en-US" smtClean="0"/>
              <a:t>‹#›</a:t>
            </a:fld>
            <a:endParaRPr lang="en-US"/>
          </a:p>
        </p:txBody>
      </p:sp>
    </p:spTree>
    <p:extLst>
      <p:ext uri="{BB962C8B-B14F-4D97-AF65-F5344CB8AC3E}">
        <p14:creationId xmlns:p14="http://schemas.microsoft.com/office/powerpoint/2010/main" val="31951043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E1CCBA8A-0856-48C9-8B8B-D5D5696CF2AC}" type="datetimeFigureOut">
              <a:rPr lang="en-US" smtClean="0"/>
              <a:t>1/14/2016</a:t>
            </a:fld>
            <a:endParaRPr lang="en-US"/>
          </a:p>
        </p:txBody>
      </p:sp>
      <p:sp>
        <p:nvSpPr>
          <p:cNvPr id="4" name="Footer Placeholder 3"/>
          <p:cNvSpPr>
            <a:spLocks noGrp="1"/>
          </p:cNvSpPr>
          <p:nvPr>
            <p:ph type="ftr" sz="quarter" idx="11"/>
          </p:nvPr>
        </p:nvSpPr>
        <p:spPr/>
        <p:txBody>
          <a:bodyPr/>
          <a:lstStyle/>
          <a:p>
            <a:endParaRPr lang="en-US"/>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19EA142B-75A2-4FF0-924B-7E0E8817169D}" type="slidenum">
              <a:rPr lang="en-US" smtClean="0"/>
              <a:t>‹#›</a:t>
            </a:fld>
            <a:endParaRPr lang="en-US"/>
          </a:p>
        </p:txBody>
      </p:sp>
    </p:spTree>
    <p:extLst>
      <p:ext uri="{BB962C8B-B14F-4D97-AF65-F5344CB8AC3E}">
        <p14:creationId xmlns:p14="http://schemas.microsoft.com/office/powerpoint/2010/main" val="25491495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1CCBA8A-0856-48C9-8B8B-D5D5696CF2AC}" type="datetimeFigureOut">
              <a:rPr lang="en-US" smtClean="0"/>
              <a:t>1/14/2016</a:t>
            </a:fld>
            <a:endParaRPr lang="en-US"/>
          </a:p>
        </p:txBody>
      </p:sp>
      <p:sp>
        <p:nvSpPr>
          <p:cNvPr id="3" name="Footer Placeholder 2"/>
          <p:cNvSpPr>
            <a:spLocks noGrp="1"/>
          </p:cNvSpPr>
          <p:nvPr>
            <p:ph type="ftr" sz="quarter" idx="11"/>
          </p:nvPr>
        </p:nvSpPr>
        <p:spPr/>
        <p:txBody>
          <a:bodyPr/>
          <a:lstStyle/>
          <a:p>
            <a:endParaRPr lang="en-US"/>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19EA142B-75A2-4FF0-924B-7E0E8817169D}" type="slidenum">
              <a:rPr lang="en-US" smtClean="0"/>
              <a:t>‹#›</a:t>
            </a:fld>
            <a:endParaRPr lang="en-US"/>
          </a:p>
        </p:txBody>
      </p:sp>
    </p:spTree>
    <p:extLst>
      <p:ext uri="{BB962C8B-B14F-4D97-AF65-F5344CB8AC3E}">
        <p14:creationId xmlns:p14="http://schemas.microsoft.com/office/powerpoint/2010/main" val="1808468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smtClean="0"/>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1CCBA8A-0856-48C9-8B8B-D5D5696CF2AC}" type="datetimeFigureOut">
              <a:rPr lang="en-US" smtClean="0"/>
              <a:t>1/14/2016</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19EA142B-75A2-4FF0-924B-7E0E8817169D}" type="slidenum">
              <a:rPr lang="en-US" smtClean="0"/>
              <a:t>‹#›</a:t>
            </a:fld>
            <a:endParaRPr lang="en-US"/>
          </a:p>
        </p:txBody>
      </p:sp>
    </p:spTree>
    <p:extLst>
      <p:ext uri="{BB962C8B-B14F-4D97-AF65-F5344CB8AC3E}">
        <p14:creationId xmlns:p14="http://schemas.microsoft.com/office/powerpoint/2010/main" val="14190118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1CCBA8A-0856-48C9-8B8B-D5D5696CF2AC}" type="datetimeFigureOut">
              <a:rPr lang="en-US" smtClean="0"/>
              <a:t>1/14/2016</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19EA142B-75A2-4FF0-924B-7E0E8817169D}" type="slidenum">
              <a:rPr lang="en-US" smtClean="0"/>
              <a:t>‹#›</a:t>
            </a:fld>
            <a:endParaRPr lang="en-US"/>
          </a:p>
        </p:txBody>
      </p:sp>
    </p:spTree>
    <p:extLst>
      <p:ext uri="{BB962C8B-B14F-4D97-AF65-F5344CB8AC3E}">
        <p14:creationId xmlns:p14="http://schemas.microsoft.com/office/powerpoint/2010/main" val="5978876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E1CCBA8A-0856-48C9-8B8B-D5D5696CF2AC}" type="datetimeFigureOut">
              <a:rPr lang="en-US" smtClean="0"/>
              <a:t>1/14/2016</a:t>
            </a:fld>
            <a:endParaRPr lang="en-US"/>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19EA142B-75A2-4FF0-924B-7E0E8817169D}" type="slidenum">
              <a:rPr lang="en-US" smtClean="0"/>
              <a:t>‹#›</a:t>
            </a:fld>
            <a:endParaRPr lang="en-US"/>
          </a:p>
        </p:txBody>
      </p:sp>
    </p:spTree>
    <p:extLst>
      <p:ext uri="{BB962C8B-B14F-4D97-AF65-F5344CB8AC3E}">
        <p14:creationId xmlns:p14="http://schemas.microsoft.com/office/powerpoint/2010/main" val="225245302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em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6">
                <a:lumMod val="40000"/>
                <a:lumOff val="60000"/>
              </a:schemeClr>
            </a:gs>
            <a:gs pos="46000">
              <a:schemeClr val="accent6">
                <a:lumMod val="95000"/>
                <a:lumOff val="5000"/>
              </a:schemeClr>
            </a:gs>
            <a:gs pos="100000">
              <a:schemeClr val="accent6">
                <a:lumMod val="60000"/>
              </a:schemeClr>
            </a:gs>
          </a:gsLst>
          <a:path path="circle">
            <a:fillToRect l="50000" t="130000" r="50000" b="-30000"/>
          </a:path>
          <a:tileRect/>
        </a:gra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415822" y="4233334"/>
            <a:ext cx="8613422" cy="1495954"/>
          </a:xfrm>
        </p:spPr>
        <p:txBody>
          <a:bodyPr>
            <a:normAutofit/>
          </a:bodyPr>
          <a:lstStyle/>
          <a:p>
            <a:pPr algn="l"/>
            <a:r>
              <a:rPr lang="bn-IN" b="1" dirty="0" smtClean="0">
                <a:solidFill>
                  <a:schemeClr val="tx1"/>
                </a:solidFill>
              </a:rPr>
              <a:t>                                            </a:t>
            </a:r>
            <a:r>
              <a:rPr lang="bn-BD" b="1" dirty="0" smtClean="0">
                <a:solidFill>
                  <a:schemeClr val="tx1"/>
                </a:solidFill>
              </a:rPr>
              <a:t>SUST_KrishiBondhu</a:t>
            </a:r>
            <a:endParaRPr lang="bn-BD" b="1" dirty="0" smtClean="0">
              <a:solidFill>
                <a:schemeClr val="tx1"/>
              </a:solidFill>
            </a:endParaRPr>
          </a:p>
          <a:p>
            <a:pPr algn="l"/>
            <a:r>
              <a:rPr lang="bn-IN" b="1" dirty="0" smtClean="0">
                <a:solidFill>
                  <a:schemeClr val="tx1"/>
                </a:solidFill>
              </a:rPr>
              <a:t>                    </a:t>
            </a:r>
            <a:r>
              <a:rPr lang="bn-BD" b="1" dirty="0" smtClean="0">
                <a:solidFill>
                  <a:schemeClr val="tx1"/>
                </a:solidFill>
              </a:rPr>
              <a:t>Shahjalal </a:t>
            </a:r>
            <a:r>
              <a:rPr lang="bn-BD" b="1" dirty="0" smtClean="0">
                <a:solidFill>
                  <a:schemeClr val="tx1"/>
                </a:solidFill>
              </a:rPr>
              <a:t>University Of Science and </a:t>
            </a:r>
            <a:r>
              <a:rPr lang="bn-BD" b="1" dirty="0" smtClean="0">
                <a:solidFill>
                  <a:schemeClr val="tx1"/>
                </a:solidFill>
              </a:rPr>
              <a:t>Technology</a:t>
            </a:r>
            <a:r>
              <a:rPr lang="bn-IN" b="1" dirty="0" smtClean="0">
                <a:solidFill>
                  <a:schemeClr val="tx1"/>
                </a:solidFill>
              </a:rPr>
              <a:t>,</a:t>
            </a:r>
            <a:r>
              <a:rPr lang="en-US" b="1" dirty="0" smtClean="0">
                <a:solidFill>
                  <a:schemeClr val="tx1"/>
                </a:solidFill>
              </a:rPr>
              <a:t>Sylhet</a:t>
            </a:r>
            <a:endParaRPr lang="en-US" b="1" dirty="0">
              <a:solidFill>
                <a:schemeClr val="tx1"/>
              </a:solidFill>
            </a:endParaRPr>
          </a:p>
        </p:txBody>
      </p:sp>
      <p:pic>
        <p:nvPicPr>
          <p:cNvPr id="5" name="Picture 4"/>
          <p:cNvPicPr>
            <a:picLocks noChangeAspect="1"/>
          </p:cNvPicPr>
          <p:nvPr/>
        </p:nvPicPr>
        <p:blipFill>
          <a:blip r:embed="rId2"/>
          <a:stretch>
            <a:fillRect/>
          </a:stretch>
        </p:blipFill>
        <p:spPr>
          <a:xfrm>
            <a:off x="4262736" y="722311"/>
            <a:ext cx="3944683" cy="87866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3174" y="1920492"/>
            <a:ext cx="1763806" cy="117587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2157304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chemeClr val="accent6">
                <a:lumMod val="40000"/>
                <a:lumOff val="60000"/>
              </a:schemeClr>
            </a:gs>
            <a:gs pos="46000">
              <a:schemeClr val="accent6">
                <a:lumMod val="95000"/>
                <a:lumOff val="5000"/>
              </a:schemeClr>
            </a:gs>
            <a:gs pos="100000">
              <a:schemeClr val="accent6">
                <a:lumMod val="60000"/>
              </a:schemeClr>
            </a:gs>
          </a:gsLst>
          <a:path path="circle">
            <a:fillToRect l="50000" t="130000" r="50000" b="-3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278475" y="695548"/>
            <a:ext cx="8911687" cy="1280890"/>
          </a:xfrm>
        </p:spPr>
        <p:txBody>
          <a:bodyPr/>
          <a:lstStyle/>
          <a:p>
            <a:pPr algn="ctr"/>
            <a:r>
              <a:rPr lang="bn-BD" dirty="0">
                <a:latin typeface="Siyam Rupali" panose="02000500000000020004" pitchFamily="2" charset="0"/>
                <a:cs typeface="Siyam Rupali" panose="02000500000000020004" pitchFamily="2" charset="0"/>
              </a:rPr>
              <a:t>সমাধান প্রোটোটাইপ (ওয়েব </a:t>
            </a:r>
            <a:r>
              <a:rPr lang="bn-BD" dirty="0" smtClean="0">
                <a:latin typeface="Siyam Rupali" panose="02000500000000020004" pitchFamily="2" charset="0"/>
                <a:cs typeface="Siyam Rupali" panose="02000500000000020004" pitchFamily="2" charset="0"/>
              </a:rPr>
              <a:t>এপ্লিকেশন)</a:t>
            </a:r>
            <a:endParaRPr lang="en-US" dirty="0">
              <a:latin typeface="Siyam Rupali" panose="02000500000000020004" pitchFamily="2" charset="0"/>
              <a:cs typeface="Siyam Rupali" panose="02000500000000020004" pitchFamily="2"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46208" y="2343149"/>
            <a:ext cx="5498142" cy="360628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4338" y="2343150"/>
            <a:ext cx="5836236" cy="360628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8960419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chemeClr val="accent6">
                <a:lumMod val="40000"/>
                <a:lumOff val="60000"/>
              </a:schemeClr>
            </a:gs>
            <a:gs pos="46000">
              <a:schemeClr val="accent6">
                <a:lumMod val="95000"/>
                <a:lumOff val="5000"/>
              </a:schemeClr>
            </a:gs>
            <a:gs pos="100000">
              <a:schemeClr val="accent6">
                <a:lumMod val="60000"/>
              </a:schemeClr>
            </a:gs>
          </a:gsLst>
          <a:path path="circle">
            <a:fillToRect l="50000" t="130000" r="50000" b="-3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278475" y="695548"/>
            <a:ext cx="8911687" cy="1280890"/>
          </a:xfrm>
        </p:spPr>
        <p:txBody>
          <a:bodyPr/>
          <a:lstStyle/>
          <a:p>
            <a:pPr algn="ctr"/>
            <a:r>
              <a:rPr lang="bn-BD" dirty="0">
                <a:latin typeface="Siyam Rupali" panose="02000500000000020004" pitchFamily="2" charset="0"/>
                <a:cs typeface="Siyam Rupali" panose="02000500000000020004" pitchFamily="2" charset="0"/>
              </a:rPr>
              <a:t>সমাধান প্রোটোটাইপ (ওয়েব </a:t>
            </a:r>
            <a:r>
              <a:rPr lang="bn-BD" dirty="0" smtClean="0">
                <a:latin typeface="Siyam Rupali" panose="02000500000000020004" pitchFamily="2" charset="0"/>
                <a:cs typeface="Siyam Rupali" panose="02000500000000020004" pitchFamily="2" charset="0"/>
              </a:rPr>
              <a:t>এপ্লিকেশন)</a:t>
            </a:r>
            <a:endParaRPr lang="en-US" dirty="0">
              <a:latin typeface="Siyam Rupali" panose="02000500000000020004" pitchFamily="2" charset="0"/>
              <a:cs typeface="Siyam Rupali" panose="02000500000000020004" pitchFamily="2"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84262" y="2478615"/>
            <a:ext cx="5672137" cy="360628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 name="Picture 2"/>
          <p:cNvPicPr>
            <a:picLocks noChangeAspect="1"/>
          </p:cNvPicPr>
          <p:nvPr/>
        </p:nvPicPr>
        <p:blipFill>
          <a:blip r:embed="rId3"/>
          <a:stretch>
            <a:fillRect/>
          </a:stretch>
        </p:blipFill>
        <p:spPr>
          <a:xfrm>
            <a:off x="478040" y="2466009"/>
            <a:ext cx="5451475" cy="361888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5408615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0">
              <a:schemeClr val="accent6">
                <a:lumMod val="40000"/>
                <a:lumOff val="60000"/>
              </a:schemeClr>
            </a:gs>
            <a:gs pos="46000">
              <a:schemeClr val="accent6">
                <a:lumMod val="95000"/>
                <a:lumOff val="5000"/>
              </a:schemeClr>
            </a:gs>
            <a:gs pos="100000">
              <a:schemeClr val="accent6">
                <a:lumMod val="60000"/>
              </a:schemeClr>
            </a:gs>
          </a:gsLst>
          <a:path path="circle">
            <a:fillToRect l="50000" t="130000" r="50000" b="-3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690599" y="759942"/>
            <a:ext cx="8911687" cy="5692374"/>
          </a:xfrm>
        </p:spPr>
        <p:txBody>
          <a:bodyPr>
            <a:noAutofit/>
          </a:bodyPr>
          <a:lstStyle/>
          <a:p>
            <a:pPr algn="ctr"/>
            <a:r>
              <a:rPr lang="bn-BD" sz="4800" dirty="0" smtClean="0">
                <a:latin typeface="Siyam Rupali" panose="02000500000000020004" pitchFamily="2" charset="0"/>
                <a:cs typeface="Siyam Rupali" panose="02000500000000020004" pitchFamily="2" charset="0"/>
              </a:rPr>
              <a:t>আমরা দৃঢ়ভাবে বিশ্বাস করি </a:t>
            </a:r>
            <a:br>
              <a:rPr lang="bn-BD" sz="4800" dirty="0" smtClean="0">
                <a:latin typeface="Siyam Rupali" panose="02000500000000020004" pitchFamily="2" charset="0"/>
                <a:cs typeface="Siyam Rupali" panose="02000500000000020004" pitchFamily="2" charset="0"/>
              </a:rPr>
            </a:br>
            <a:r>
              <a:rPr lang="bn-BD" sz="4800" dirty="0" smtClean="0">
                <a:latin typeface="Siyam Rupali" panose="02000500000000020004" pitchFamily="2" charset="0"/>
                <a:cs typeface="Siyam Rupali" panose="02000500000000020004" pitchFamily="2" charset="0"/>
              </a:rPr>
              <a:t>আমাদের সমাধানের মাধ্যমে </a:t>
            </a:r>
            <a:br>
              <a:rPr lang="bn-BD" sz="4800" dirty="0" smtClean="0">
                <a:latin typeface="Siyam Rupali" panose="02000500000000020004" pitchFamily="2" charset="0"/>
                <a:cs typeface="Siyam Rupali" panose="02000500000000020004" pitchFamily="2" charset="0"/>
              </a:rPr>
            </a:br>
            <a:r>
              <a:rPr lang="bn-BD" sz="4800" dirty="0" smtClean="0">
                <a:latin typeface="Siyam Rupali" panose="02000500000000020004" pitchFamily="2" charset="0"/>
                <a:cs typeface="Siyam Rupali" panose="02000500000000020004" pitchFamily="2" charset="0"/>
              </a:rPr>
              <a:t>আমাদের সোনার বাংলার কৃষকেরা</a:t>
            </a:r>
            <a:br>
              <a:rPr lang="bn-BD" sz="4800" dirty="0" smtClean="0">
                <a:latin typeface="Siyam Rupali" panose="02000500000000020004" pitchFamily="2" charset="0"/>
                <a:cs typeface="Siyam Rupali" panose="02000500000000020004" pitchFamily="2" charset="0"/>
              </a:rPr>
            </a:br>
            <a:r>
              <a:rPr lang="bn-BD" sz="4800" dirty="0" smtClean="0">
                <a:latin typeface="Siyam Rupali" panose="02000500000000020004" pitchFamily="2" charset="0"/>
                <a:cs typeface="Siyam Rupali" panose="02000500000000020004" pitchFamily="2" charset="0"/>
              </a:rPr>
              <a:t>অনেক উপকৃত হবে </a:t>
            </a:r>
            <a:br>
              <a:rPr lang="bn-BD" sz="4800" dirty="0" smtClean="0">
                <a:latin typeface="Siyam Rupali" panose="02000500000000020004" pitchFamily="2" charset="0"/>
                <a:cs typeface="Siyam Rupali" panose="02000500000000020004" pitchFamily="2" charset="0"/>
              </a:rPr>
            </a:br>
            <a:r>
              <a:rPr lang="bn-BD" sz="4800" dirty="0" smtClean="0">
                <a:latin typeface="Siyam Rupali" panose="02000500000000020004" pitchFamily="2" charset="0"/>
                <a:cs typeface="Siyam Rupali" panose="02000500000000020004" pitchFamily="2" charset="0"/>
              </a:rPr>
              <a:t>এবং </a:t>
            </a:r>
            <a:br>
              <a:rPr lang="bn-BD" sz="4800" dirty="0" smtClean="0">
                <a:latin typeface="Siyam Rupali" panose="02000500000000020004" pitchFamily="2" charset="0"/>
                <a:cs typeface="Siyam Rupali" panose="02000500000000020004" pitchFamily="2" charset="0"/>
              </a:rPr>
            </a:br>
            <a:r>
              <a:rPr lang="bn-BD" sz="4800" dirty="0" smtClean="0">
                <a:latin typeface="Siyam Rupali" panose="02000500000000020004" pitchFamily="2" charset="0"/>
                <a:cs typeface="Siyam Rupali" panose="02000500000000020004" pitchFamily="2" charset="0"/>
              </a:rPr>
              <a:t>দেশের কৃষিক্ষেত্রে ডিজিটালাইজেশন হবে ।  </a:t>
            </a:r>
            <a:endParaRPr lang="en-US" sz="4800" dirty="0">
              <a:latin typeface="Siyam Rupali" panose="02000500000000020004" pitchFamily="2" charset="0"/>
              <a:cs typeface="Siyam Rupali" panose="02000500000000020004" pitchFamily="2" charset="0"/>
            </a:endParaRPr>
          </a:p>
        </p:txBody>
      </p:sp>
    </p:spTree>
    <p:extLst>
      <p:ext uri="{BB962C8B-B14F-4D97-AF65-F5344CB8AC3E}">
        <p14:creationId xmlns:p14="http://schemas.microsoft.com/office/powerpoint/2010/main" val="16180689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chemeClr val="accent6">
                <a:lumMod val="40000"/>
                <a:lumOff val="60000"/>
              </a:schemeClr>
            </a:gs>
            <a:gs pos="46000">
              <a:schemeClr val="accent6">
                <a:lumMod val="95000"/>
                <a:lumOff val="5000"/>
              </a:schemeClr>
            </a:gs>
            <a:gs pos="100000">
              <a:schemeClr val="accent6">
                <a:lumMod val="60000"/>
              </a:schemeClr>
            </a:gs>
          </a:gsLst>
          <a:path path="circle">
            <a:fillToRect l="50000" t="130000" r="50000" b="-3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364850" y="2021982"/>
            <a:ext cx="5083689" cy="4134118"/>
          </a:xfrm>
        </p:spPr>
        <p:txBody>
          <a:bodyPr>
            <a:noAutofit/>
          </a:bodyPr>
          <a:lstStyle/>
          <a:p>
            <a:pPr algn="ctr"/>
            <a:r>
              <a:rPr lang="bn-BD" sz="8800" dirty="0" smtClean="0">
                <a:latin typeface="Siyam Rupali" panose="02000500000000020004" pitchFamily="2" charset="0"/>
                <a:cs typeface="Siyam Rupali" panose="02000500000000020004" pitchFamily="2" charset="0"/>
              </a:rPr>
              <a:t>সবাইকে ধন্যবাদ</a:t>
            </a:r>
            <a:endParaRPr lang="en-US" sz="8800" dirty="0">
              <a:latin typeface="Siyam Rupali" panose="02000500000000020004" pitchFamily="2" charset="0"/>
              <a:cs typeface="Siyam Rupali" panose="02000500000000020004" pitchFamily="2" charset="0"/>
            </a:endParaRPr>
          </a:p>
        </p:txBody>
      </p:sp>
    </p:spTree>
    <p:extLst>
      <p:ext uri="{BB962C8B-B14F-4D97-AF65-F5344CB8AC3E}">
        <p14:creationId xmlns:p14="http://schemas.microsoft.com/office/powerpoint/2010/main" val="30499267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6">
                <a:lumMod val="40000"/>
                <a:lumOff val="60000"/>
              </a:schemeClr>
            </a:gs>
            <a:gs pos="46000">
              <a:schemeClr val="accent6">
                <a:lumMod val="95000"/>
                <a:lumOff val="5000"/>
              </a:schemeClr>
            </a:gs>
            <a:gs pos="100000">
              <a:schemeClr val="accent6">
                <a:lumMod val="60000"/>
              </a:schemeClr>
            </a:gs>
          </a:gsLst>
          <a:path path="circle">
            <a:fillToRect l="50000" t="130000" r="50000" b="-30000"/>
          </a:path>
          <a:tileRect/>
        </a:gra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360314" y="3148813"/>
            <a:ext cx="3172178" cy="835378"/>
          </a:xfrm>
        </p:spPr>
        <p:txBody>
          <a:bodyPr>
            <a:normAutofit/>
          </a:bodyPr>
          <a:lstStyle/>
          <a:p>
            <a:pPr algn="l"/>
            <a:r>
              <a:rPr lang="bn-BD" sz="3600" b="1" dirty="0" smtClean="0">
                <a:solidFill>
                  <a:schemeClr val="tx1"/>
                </a:solidFill>
              </a:rPr>
              <a:t>কৃষি ও কৃষক</a:t>
            </a:r>
            <a:endParaRPr lang="en-US" dirty="0"/>
          </a:p>
        </p:txBody>
      </p:sp>
      <p:pic>
        <p:nvPicPr>
          <p:cNvPr id="6" name="Picture 5"/>
          <p:cNvPicPr>
            <a:picLocks noChangeAspect="1"/>
          </p:cNvPicPr>
          <p:nvPr/>
        </p:nvPicPr>
        <p:blipFill>
          <a:blip r:embed="rId2"/>
          <a:stretch>
            <a:fillRect/>
          </a:stretch>
        </p:blipFill>
        <p:spPr>
          <a:xfrm>
            <a:off x="6254458" y="319004"/>
            <a:ext cx="2547903" cy="21409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6"/>
          <p:cNvPicPr>
            <a:picLocks noChangeAspect="1"/>
          </p:cNvPicPr>
          <p:nvPr/>
        </p:nvPicPr>
        <p:blipFill>
          <a:blip r:embed="rId3"/>
          <a:stretch>
            <a:fillRect/>
          </a:stretch>
        </p:blipFill>
        <p:spPr>
          <a:xfrm>
            <a:off x="7774046" y="2582519"/>
            <a:ext cx="2544342" cy="194950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8" name="Picture 7"/>
          <p:cNvPicPr>
            <a:picLocks noChangeAspect="1"/>
          </p:cNvPicPr>
          <p:nvPr/>
        </p:nvPicPr>
        <p:blipFill>
          <a:blip r:embed="rId4"/>
          <a:stretch>
            <a:fillRect/>
          </a:stretch>
        </p:blipFill>
        <p:spPr>
          <a:xfrm>
            <a:off x="6747619" y="4673055"/>
            <a:ext cx="2400198" cy="193046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9" name="Picture 8"/>
          <p:cNvPicPr>
            <a:picLocks noChangeAspect="1"/>
          </p:cNvPicPr>
          <p:nvPr/>
        </p:nvPicPr>
        <p:blipFill>
          <a:blip r:embed="rId5"/>
          <a:stretch>
            <a:fillRect/>
          </a:stretch>
        </p:blipFill>
        <p:spPr>
          <a:xfrm>
            <a:off x="4983002" y="2582519"/>
            <a:ext cx="2542912" cy="19679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209713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chemeClr val="accent6">
                <a:lumMod val="40000"/>
                <a:lumOff val="60000"/>
              </a:schemeClr>
            </a:gs>
            <a:gs pos="46000">
              <a:schemeClr val="accent6">
                <a:lumMod val="95000"/>
                <a:lumOff val="5000"/>
              </a:schemeClr>
            </a:gs>
            <a:gs pos="100000">
              <a:schemeClr val="accent6">
                <a:lumMod val="60000"/>
              </a:schemeClr>
            </a:gs>
          </a:gsLst>
          <a:path path="circle">
            <a:fillToRect l="50000" t="130000" r="50000" b="-3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643598" y="765174"/>
            <a:ext cx="8714840" cy="1325563"/>
          </a:xfrm>
        </p:spPr>
        <p:txBody>
          <a:bodyPr>
            <a:normAutofit/>
          </a:bodyPr>
          <a:lstStyle/>
          <a:p>
            <a:pPr algn="ctr"/>
            <a:r>
              <a:rPr lang="bn-BD" sz="3600" b="1" dirty="0" smtClean="0">
                <a:solidFill>
                  <a:schemeClr val="bg1"/>
                </a:solidFill>
                <a:latin typeface="Siyam Rupali" panose="02000500000000020004" pitchFamily="2" charset="0"/>
                <a:cs typeface="Siyam Rupali" panose="02000500000000020004" pitchFamily="2" charset="0"/>
              </a:rPr>
              <a:t>কেন আমরা এই বিভাগটি বেছে নিলাম ???</a:t>
            </a:r>
            <a:endParaRPr lang="en-US" sz="3600" b="1" dirty="0">
              <a:solidFill>
                <a:schemeClr val="bg1"/>
              </a:solidFill>
            </a:endParaRPr>
          </a:p>
        </p:txBody>
      </p:sp>
      <p:pic>
        <p:nvPicPr>
          <p:cNvPr id="2050" name="Picture 2" descr="https://mashiurrahaman.files.wordpress.com/2011/03/mizan-8.jpg"/>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tretch>
            <a:fillRect/>
          </a:stretch>
        </p:blipFill>
        <p:spPr bwMode="auto">
          <a:xfrm>
            <a:off x="5791200" y="2111037"/>
            <a:ext cx="5990656" cy="420334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09E8E84-426E-40DD-AFC4-6F175D3DCCD1}">
              <a14:hiddenFill xmlns:a14="http://schemas.microsoft.com/office/drawing/2010/main">
                <a:solidFill>
                  <a:srgbClr val="FFFFFF"/>
                </a:solidFill>
              </a14:hiddenFill>
            </a:ext>
          </a:extLst>
        </p:spPr>
      </p:pic>
      <p:sp>
        <p:nvSpPr>
          <p:cNvPr id="4" name="Oval Callout 3"/>
          <p:cNvSpPr/>
          <p:nvPr/>
        </p:nvSpPr>
        <p:spPr>
          <a:xfrm rot="13533890">
            <a:off x="2527822" y="1737734"/>
            <a:ext cx="2814088" cy="2047728"/>
          </a:xfrm>
          <a:prstGeom prst="wedgeEllipseCallout">
            <a:avLst>
              <a:gd name="adj1" fmla="val -76038"/>
              <a:gd name="adj2" fmla="val 111237"/>
            </a:avLst>
          </a:prstGeom>
          <a:solidFill>
            <a:schemeClr val="accent6">
              <a:lumMod val="20000"/>
              <a:lumOff val="80000"/>
            </a:schemeClr>
          </a:solidFill>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dirty="0"/>
          </a:p>
        </p:txBody>
      </p:sp>
      <p:sp>
        <p:nvSpPr>
          <p:cNvPr id="7" name="TextBox 6"/>
          <p:cNvSpPr txBox="1"/>
          <p:nvPr/>
        </p:nvSpPr>
        <p:spPr>
          <a:xfrm>
            <a:off x="2941856" y="2022934"/>
            <a:ext cx="2144066" cy="1477328"/>
          </a:xfrm>
          <a:prstGeom prst="rect">
            <a:avLst/>
          </a:prstGeom>
          <a:noFill/>
        </p:spPr>
        <p:txBody>
          <a:bodyPr wrap="square" rtlCol="0">
            <a:spAutoFit/>
          </a:bodyPr>
          <a:lstStyle/>
          <a:p>
            <a:r>
              <a:rPr lang="bn-BD" dirty="0" smtClean="0"/>
              <a:t>ফলন তো ভালাই</a:t>
            </a:r>
          </a:p>
          <a:p>
            <a:r>
              <a:rPr lang="bn-BD" dirty="0" smtClean="0"/>
              <a:t>হইছে কিন্তু পাইকার তো  দাম কম দেয়। এই বারও লাভ </a:t>
            </a:r>
            <a:r>
              <a:rPr lang="bn-BD" dirty="0" smtClean="0"/>
              <a:t>হইল</a:t>
            </a:r>
            <a:r>
              <a:rPr lang="en-US" dirty="0" smtClean="0"/>
              <a:t>  </a:t>
            </a:r>
            <a:endParaRPr lang="en-US" dirty="0"/>
          </a:p>
          <a:p>
            <a:r>
              <a:rPr lang="en-US" dirty="0" smtClean="0"/>
              <a:t>           </a:t>
            </a:r>
            <a:r>
              <a:rPr lang="bn-IN" dirty="0" smtClean="0"/>
              <a:t>না ।</a:t>
            </a:r>
            <a:endParaRPr lang="en-US" dirty="0"/>
          </a:p>
        </p:txBody>
      </p:sp>
    </p:spTree>
    <p:extLst>
      <p:ext uri="{BB962C8B-B14F-4D97-AF65-F5344CB8AC3E}">
        <p14:creationId xmlns:p14="http://schemas.microsoft.com/office/powerpoint/2010/main" val="39663300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chemeClr val="accent6">
                <a:lumMod val="40000"/>
                <a:lumOff val="60000"/>
              </a:schemeClr>
            </a:gs>
            <a:gs pos="46000">
              <a:schemeClr val="accent6">
                <a:lumMod val="95000"/>
                <a:lumOff val="5000"/>
              </a:schemeClr>
            </a:gs>
            <a:gs pos="100000">
              <a:schemeClr val="accent6">
                <a:lumMod val="60000"/>
              </a:schemeClr>
            </a:gs>
          </a:gsLst>
          <a:path path="circle">
            <a:fillToRect l="50000" t="130000" r="50000" b="-3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767779"/>
            <a:ext cx="10515600" cy="1325563"/>
          </a:xfrm>
        </p:spPr>
        <p:txBody>
          <a:bodyPr>
            <a:normAutofit/>
          </a:bodyPr>
          <a:lstStyle/>
          <a:p>
            <a:pPr algn="ctr"/>
            <a:r>
              <a:rPr lang="bn-BD" sz="4000" dirty="0" smtClean="0">
                <a:latin typeface="Siyam Rupali" panose="02000500000000020004" pitchFamily="2" charset="0"/>
                <a:cs typeface="Siyam Rupali" panose="02000500000000020004" pitchFamily="2" charset="0"/>
              </a:rPr>
              <a:t>কেন আমরা এই বিভাগটি বেছে নিলাম ???</a:t>
            </a:r>
            <a:endParaRPr lang="en-US" sz="4000" dirty="0">
              <a:latin typeface="Siyam Rupali" panose="02000500000000020004" pitchFamily="2" charset="0"/>
              <a:cs typeface="Siyam Rupali" panose="02000500000000020004" pitchFamily="2" charset="0"/>
            </a:endParaRPr>
          </a:p>
        </p:txBody>
      </p:sp>
      <p:sp>
        <p:nvSpPr>
          <p:cNvPr id="3" name="Content Placeholder 2"/>
          <p:cNvSpPr>
            <a:spLocks noGrp="1"/>
          </p:cNvSpPr>
          <p:nvPr>
            <p:ph idx="1"/>
          </p:nvPr>
        </p:nvSpPr>
        <p:spPr>
          <a:xfrm>
            <a:off x="838200" y="1159099"/>
            <a:ext cx="10515600" cy="5576552"/>
          </a:xfrm>
        </p:spPr>
        <p:txBody>
          <a:bodyPr>
            <a:normAutofit/>
          </a:bodyPr>
          <a:lstStyle/>
          <a:p>
            <a:pPr marL="0" indent="0" algn="ctr">
              <a:buNone/>
            </a:pPr>
            <a:endParaRPr lang="bn-BD" dirty="0" smtClean="0">
              <a:latin typeface="Siyam Rupali" panose="02000500000000020004" pitchFamily="2" charset="0"/>
              <a:cs typeface="Siyam Rupali" panose="02000500000000020004" pitchFamily="2" charset="0"/>
            </a:endParaRPr>
          </a:p>
          <a:p>
            <a:pPr marL="0" indent="0" algn="ctr">
              <a:buNone/>
            </a:pPr>
            <a:endParaRPr lang="bn-BD" sz="2400" b="1" dirty="0">
              <a:solidFill>
                <a:schemeClr val="bg1"/>
              </a:solidFill>
              <a:latin typeface="Siyam Rupali" panose="02000500000000020004" pitchFamily="2" charset="0"/>
              <a:cs typeface="Siyam Rupali" panose="02000500000000020004" pitchFamily="2" charset="0"/>
            </a:endParaRPr>
          </a:p>
          <a:p>
            <a:pPr marL="0" indent="0" algn="ctr">
              <a:lnSpc>
                <a:spcPct val="150000"/>
              </a:lnSpc>
              <a:buNone/>
            </a:pPr>
            <a:r>
              <a:rPr lang="bn-BD" sz="2400" b="1" dirty="0" smtClean="0">
                <a:solidFill>
                  <a:schemeClr val="bg1"/>
                </a:solidFill>
                <a:latin typeface="Siyam Rupali" panose="02000500000000020004" pitchFamily="2" charset="0"/>
                <a:cs typeface="Siyam Rupali" panose="02000500000000020004" pitchFamily="2" charset="0"/>
              </a:rPr>
              <a:t>আমাদের দেশে কৃষিক্ষেত্রে অন্যতম সমস্যা হচ্ছে কৃষকরা তাদের উৎপাদিত ফসলের ন্যায্যমূল্য থেকে বঞ্ছিত হয় কিছু মধ্যস্বত্বভোগীদের জন্য। এখানে পাইকারী গ্রাহক অথবা মধ্যস্বত্ত্ব ভোগীরা কম দামে কৃষকের কাছ থেকে ফসল কিনে নিয়ে এসে তা শহরের বাজারে চড়া দামে বিক্রি করে। এর ফলে কৃষকেরা অনেক সময় তাদের উৎপাদন খরচ তুলতেও ব্যর্থ হয়। এই সমস্যাটিকে মাথায় রেখে আমরা এমন একটি ডিজিটাল সিস্টেমের পরিকল্পনা করেছি যার মাধ্যমে কৃষক তাদের ফসলের বর্তমান বাজার দর জেনে সেটা সঠিক দামে বিক্রয় করতে পারবে। </a:t>
            </a:r>
            <a:endParaRPr lang="en-US" sz="2400" b="1" dirty="0">
              <a:solidFill>
                <a:schemeClr val="bg1"/>
              </a:solidFill>
              <a:latin typeface="Siyam Rupali" panose="02000500000000020004" pitchFamily="2" charset="0"/>
              <a:cs typeface="Siyam Rupali" panose="02000500000000020004" pitchFamily="2" charset="0"/>
            </a:endParaRPr>
          </a:p>
        </p:txBody>
      </p:sp>
    </p:spTree>
    <p:extLst>
      <p:ext uri="{BB962C8B-B14F-4D97-AF65-F5344CB8AC3E}">
        <p14:creationId xmlns:p14="http://schemas.microsoft.com/office/powerpoint/2010/main" val="16708356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chemeClr val="accent6">
                <a:lumMod val="40000"/>
                <a:lumOff val="60000"/>
              </a:schemeClr>
            </a:gs>
            <a:gs pos="46000">
              <a:schemeClr val="accent6">
                <a:lumMod val="95000"/>
                <a:lumOff val="5000"/>
              </a:schemeClr>
            </a:gs>
            <a:gs pos="100000">
              <a:schemeClr val="accent6">
                <a:lumMod val="60000"/>
              </a:schemeClr>
            </a:gs>
          </a:gsLst>
          <a:path path="circle">
            <a:fillToRect l="50000" t="130000" r="50000" b="-3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600943" y="627936"/>
            <a:ext cx="4199536" cy="877888"/>
          </a:xfrm>
        </p:spPr>
        <p:txBody>
          <a:bodyPr/>
          <a:lstStyle/>
          <a:p>
            <a:pPr algn="ctr"/>
            <a:r>
              <a:rPr lang="bn-BD" b="1" dirty="0" smtClean="0">
                <a:solidFill>
                  <a:schemeClr val="bg1"/>
                </a:solidFill>
                <a:latin typeface="Siyam Rupali" panose="02000500000000020004" pitchFamily="2" charset="0"/>
                <a:cs typeface="Siyam Rupali" panose="02000500000000020004" pitchFamily="2" charset="0"/>
              </a:rPr>
              <a:t>আমাদের পরিকল্পনা</a:t>
            </a:r>
            <a:endParaRPr lang="en-US" b="1" dirty="0">
              <a:solidFill>
                <a:schemeClr val="bg1"/>
              </a:solidFill>
            </a:endParaRPr>
          </a:p>
        </p:txBody>
      </p:sp>
      <p:pic>
        <p:nvPicPr>
          <p:cNvPr id="5" name="Picture 4"/>
          <p:cNvPicPr>
            <a:picLocks noChangeAspect="1"/>
          </p:cNvPicPr>
          <p:nvPr/>
        </p:nvPicPr>
        <p:blipFill>
          <a:blip r:embed="rId2"/>
          <a:stretch>
            <a:fillRect/>
          </a:stretch>
        </p:blipFill>
        <p:spPr>
          <a:xfrm>
            <a:off x="5952614" y="1723492"/>
            <a:ext cx="5922060" cy="409151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Picture 5"/>
          <p:cNvPicPr>
            <a:picLocks noChangeAspect="1"/>
          </p:cNvPicPr>
          <p:nvPr/>
        </p:nvPicPr>
        <p:blipFill>
          <a:blip r:embed="rId3"/>
          <a:stretch>
            <a:fillRect/>
          </a:stretch>
        </p:blipFill>
        <p:spPr>
          <a:xfrm>
            <a:off x="249560" y="1723492"/>
            <a:ext cx="5451151" cy="409151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6141197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chemeClr val="accent6">
                <a:lumMod val="40000"/>
                <a:lumOff val="60000"/>
              </a:schemeClr>
            </a:gs>
            <a:gs pos="46000">
              <a:schemeClr val="accent6">
                <a:lumMod val="95000"/>
                <a:lumOff val="5000"/>
              </a:schemeClr>
            </a:gs>
            <a:gs pos="100000">
              <a:schemeClr val="accent6">
                <a:lumMod val="60000"/>
              </a:schemeClr>
            </a:gs>
          </a:gsLst>
          <a:path path="circle">
            <a:fillToRect l="50000" t="130000" r="50000" b="-3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788000" y="686266"/>
            <a:ext cx="4238624" cy="722563"/>
          </a:xfrm>
        </p:spPr>
        <p:txBody>
          <a:bodyPr/>
          <a:lstStyle/>
          <a:p>
            <a:pPr algn="ctr"/>
            <a:r>
              <a:rPr lang="bn-BD" dirty="0" smtClean="0">
                <a:latin typeface="Siyam Rupali" panose="02000500000000020004" pitchFamily="2" charset="0"/>
                <a:cs typeface="Siyam Rupali" panose="02000500000000020004" pitchFamily="2" charset="0"/>
              </a:rPr>
              <a:t>আমাদের পরিকল্পনা</a:t>
            </a:r>
            <a:endParaRPr lang="en-US" dirty="0">
              <a:latin typeface="Siyam Rupali" panose="02000500000000020004" pitchFamily="2" charset="0"/>
              <a:cs typeface="Siyam Rupali" panose="02000500000000020004" pitchFamily="2" charset="0"/>
            </a:endParaRPr>
          </a:p>
        </p:txBody>
      </p:sp>
      <p:sp>
        <p:nvSpPr>
          <p:cNvPr id="7" name="Content Placeholder 6"/>
          <p:cNvSpPr>
            <a:spLocks noGrp="1"/>
          </p:cNvSpPr>
          <p:nvPr>
            <p:ph idx="1"/>
          </p:nvPr>
        </p:nvSpPr>
        <p:spPr>
          <a:xfrm>
            <a:off x="3017546" y="1650415"/>
            <a:ext cx="7478735" cy="4044466"/>
          </a:xfrm>
        </p:spPr>
        <p:txBody>
          <a:bodyPr>
            <a:normAutofit/>
          </a:bodyPr>
          <a:lstStyle/>
          <a:p>
            <a:pPr marL="0" indent="0" algn="ctr">
              <a:buNone/>
            </a:pPr>
            <a:endParaRPr lang="bn-BD" sz="2400" b="1" dirty="0" smtClean="0">
              <a:solidFill>
                <a:schemeClr val="bg1"/>
              </a:solidFill>
            </a:endParaRPr>
          </a:p>
          <a:p>
            <a:pPr>
              <a:lnSpc>
                <a:spcPct val="150000"/>
              </a:lnSpc>
            </a:pPr>
            <a:r>
              <a:rPr lang="as-IN" sz="2400" b="1" dirty="0" smtClean="0">
                <a:solidFill>
                  <a:schemeClr val="bg1"/>
                </a:solidFill>
                <a:latin typeface="Siyam Rupali" panose="02000500000000020004" pitchFamily="2" charset="0"/>
                <a:cs typeface="Siyam Rupali" panose="02000500000000020004" pitchFamily="2" charset="0"/>
              </a:rPr>
              <a:t>একটি মোবাইল এপ্লিকেশন ডেভেলপ ক</a:t>
            </a:r>
            <a:r>
              <a:rPr lang="bn-BD" sz="2400" b="1" dirty="0" smtClean="0">
                <a:solidFill>
                  <a:schemeClr val="bg1"/>
                </a:solidFill>
                <a:latin typeface="Siyam Rupali" panose="02000500000000020004" pitchFamily="2" charset="0"/>
                <a:cs typeface="Siyam Rupali" panose="02000500000000020004" pitchFamily="2" charset="0"/>
              </a:rPr>
              <a:t>রা । </a:t>
            </a:r>
          </a:p>
          <a:p>
            <a:pPr marL="0" indent="0">
              <a:lnSpc>
                <a:spcPct val="150000"/>
              </a:lnSpc>
              <a:buNone/>
            </a:pPr>
            <a:r>
              <a:rPr lang="bn-BD" sz="2400" b="1" dirty="0">
                <a:solidFill>
                  <a:schemeClr val="bg1"/>
                </a:solidFill>
                <a:latin typeface="Siyam Rupali" panose="02000500000000020004" pitchFamily="2" charset="0"/>
                <a:cs typeface="Siyam Rupali" panose="02000500000000020004" pitchFamily="2" charset="0"/>
              </a:rPr>
              <a:t>	</a:t>
            </a:r>
            <a:r>
              <a:rPr lang="bn-BD" sz="2400" b="1" dirty="0" smtClean="0">
                <a:solidFill>
                  <a:schemeClr val="bg1"/>
                </a:solidFill>
                <a:latin typeface="Siyam Rupali" panose="02000500000000020004" pitchFamily="2" charset="0"/>
                <a:cs typeface="Siyam Rupali" panose="02000500000000020004" pitchFamily="2" charset="0"/>
              </a:rPr>
              <a:t>				 </a:t>
            </a:r>
            <a:r>
              <a:rPr lang="bn-BD" sz="2200" b="1" dirty="0" smtClean="0">
                <a:solidFill>
                  <a:schemeClr val="bg1"/>
                </a:solidFill>
                <a:latin typeface="Siyam Rupali" panose="02000500000000020004" pitchFamily="2" charset="0"/>
                <a:cs typeface="Siyam Rupali" panose="02000500000000020004" pitchFamily="2" charset="0"/>
              </a:rPr>
              <a:t>এবং </a:t>
            </a:r>
          </a:p>
          <a:p>
            <a:pPr>
              <a:lnSpc>
                <a:spcPct val="150000"/>
              </a:lnSpc>
            </a:pPr>
            <a:r>
              <a:rPr lang="bn-BD" sz="2400" b="1" dirty="0" smtClean="0">
                <a:solidFill>
                  <a:schemeClr val="bg1"/>
                </a:solidFill>
                <a:latin typeface="Siyam Rupali" panose="02000500000000020004" pitchFamily="2" charset="0"/>
                <a:cs typeface="Siyam Rupali" panose="02000500000000020004" pitchFamily="2" charset="0"/>
              </a:rPr>
              <a:t>একটি </a:t>
            </a:r>
            <a:r>
              <a:rPr lang="as-IN" sz="2400" b="1" dirty="0" smtClean="0">
                <a:solidFill>
                  <a:schemeClr val="bg1"/>
                </a:solidFill>
                <a:latin typeface="Siyam Rupali" panose="02000500000000020004" pitchFamily="2" charset="0"/>
                <a:cs typeface="Siyam Rupali" panose="02000500000000020004" pitchFamily="2" charset="0"/>
              </a:rPr>
              <a:t>ওয়েব</a:t>
            </a:r>
            <a:r>
              <a:rPr lang="bn-BD" sz="2400" b="1" dirty="0" smtClean="0">
                <a:solidFill>
                  <a:schemeClr val="bg1"/>
                </a:solidFill>
                <a:latin typeface="Siyam Rupali" panose="02000500000000020004" pitchFamily="2" charset="0"/>
                <a:cs typeface="Siyam Rupali" panose="02000500000000020004" pitchFamily="2" charset="0"/>
              </a:rPr>
              <a:t> </a:t>
            </a:r>
            <a:r>
              <a:rPr lang="bn-BD" sz="2400" b="1" dirty="0">
                <a:solidFill>
                  <a:schemeClr val="bg1"/>
                </a:solidFill>
                <a:latin typeface="Siyam Rupali" panose="02000500000000020004" pitchFamily="2" charset="0"/>
                <a:cs typeface="Siyam Rupali" panose="02000500000000020004" pitchFamily="2" charset="0"/>
              </a:rPr>
              <a:t>এপ্লিকেশন</a:t>
            </a:r>
            <a:r>
              <a:rPr lang="as-IN" sz="2400" b="1" dirty="0">
                <a:solidFill>
                  <a:schemeClr val="bg1"/>
                </a:solidFill>
                <a:latin typeface="Siyam Rupali" panose="02000500000000020004" pitchFamily="2" charset="0"/>
                <a:cs typeface="Siyam Rupali" panose="02000500000000020004" pitchFamily="2" charset="0"/>
              </a:rPr>
              <a:t> ডেভেলপ ক</a:t>
            </a:r>
            <a:r>
              <a:rPr lang="bn-BD" sz="2400" b="1" dirty="0" smtClean="0">
                <a:solidFill>
                  <a:schemeClr val="bg1"/>
                </a:solidFill>
                <a:latin typeface="Siyam Rupali" panose="02000500000000020004" pitchFamily="2" charset="0"/>
                <a:cs typeface="Siyam Rupali" panose="02000500000000020004" pitchFamily="2" charset="0"/>
              </a:rPr>
              <a:t>রা । </a:t>
            </a:r>
          </a:p>
        </p:txBody>
      </p:sp>
    </p:spTree>
    <p:extLst>
      <p:ext uri="{BB962C8B-B14F-4D97-AF65-F5344CB8AC3E}">
        <p14:creationId xmlns:p14="http://schemas.microsoft.com/office/powerpoint/2010/main" val="32177630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chemeClr val="accent6">
                <a:lumMod val="40000"/>
                <a:lumOff val="60000"/>
              </a:schemeClr>
            </a:gs>
            <a:gs pos="46000">
              <a:schemeClr val="accent6">
                <a:lumMod val="95000"/>
                <a:lumOff val="5000"/>
              </a:schemeClr>
            </a:gs>
            <a:gs pos="100000">
              <a:schemeClr val="accent6">
                <a:lumMod val="60000"/>
              </a:schemeClr>
            </a:gs>
          </a:gsLst>
          <a:path path="circle">
            <a:fillToRect l="50000" t="130000" r="50000" b="-3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427391" y="815054"/>
            <a:ext cx="4238624" cy="722563"/>
          </a:xfrm>
        </p:spPr>
        <p:txBody>
          <a:bodyPr/>
          <a:lstStyle/>
          <a:p>
            <a:pPr algn="ctr"/>
            <a:r>
              <a:rPr lang="bn-BD" dirty="0" smtClean="0">
                <a:latin typeface="Siyam Rupali" panose="02000500000000020004" pitchFamily="2" charset="0"/>
                <a:cs typeface="Siyam Rupali" panose="02000500000000020004" pitchFamily="2" charset="0"/>
              </a:rPr>
              <a:t>লক্ষ্য</a:t>
            </a:r>
            <a:endParaRPr lang="en-US" dirty="0">
              <a:latin typeface="Siyam Rupali" panose="02000500000000020004" pitchFamily="2" charset="0"/>
              <a:cs typeface="Siyam Rupali" panose="02000500000000020004" pitchFamily="2" charset="0"/>
            </a:endParaRPr>
          </a:p>
        </p:txBody>
      </p:sp>
      <p:sp>
        <p:nvSpPr>
          <p:cNvPr id="7" name="Content Placeholder 6"/>
          <p:cNvSpPr>
            <a:spLocks noGrp="1"/>
          </p:cNvSpPr>
          <p:nvPr>
            <p:ph idx="1"/>
          </p:nvPr>
        </p:nvSpPr>
        <p:spPr>
          <a:xfrm>
            <a:off x="2193299" y="1408829"/>
            <a:ext cx="10515600" cy="4044466"/>
          </a:xfrm>
        </p:spPr>
        <p:txBody>
          <a:bodyPr>
            <a:normAutofit/>
          </a:bodyPr>
          <a:lstStyle/>
          <a:p>
            <a:pPr marL="0" indent="0">
              <a:lnSpc>
                <a:spcPct val="150000"/>
              </a:lnSpc>
              <a:buNone/>
            </a:pPr>
            <a:endParaRPr lang="bn-BD" sz="2400" b="1" dirty="0" smtClean="0">
              <a:solidFill>
                <a:schemeClr val="bg1"/>
              </a:solidFill>
              <a:latin typeface="Siyam Rupali" panose="02000500000000020004" pitchFamily="2" charset="0"/>
              <a:cs typeface="Siyam Rupali" panose="02000500000000020004" pitchFamily="2" charset="0"/>
            </a:endParaRPr>
          </a:p>
          <a:p>
            <a:pPr>
              <a:lnSpc>
                <a:spcPct val="150000"/>
              </a:lnSpc>
            </a:pPr>
            <a:r>
              <a:rPr lang="bn-BD" sz="2400" b="1" dirty="0" smtClean="0">
                <a:solidFill>
                  <a:schemeClr val="bg1"/>
                </a:solidFill>
                <a:latin typeface="Siyam Rupali" panose="02000500000000020004" pitchFamily="2" charset="0"/>
                <a:cs typeface="Siyam Rupali" panose="02000500000000020004" pitchFamily="2" charset="0"/>
              </a:rPr>
              <a:t>পণ্যের মূল্য প্রকাশ করতে পারা ।</a:t>
            </a:r>
          </a:p>
          <a:p>
            <a:pPr>
              <a:lnSpc>
                <a:spcPct val="150000"/>
              </a:lnSpc>
            </a:pPr>
            <a:r>
              <a:rPr lang="bn-BD" sz="2400" b="1" dirty="0" smtClean="0">
                <a:solidFill>
                  <a:schemeClr val="bg1"/>
                </a:solidFill>
                <a:latin typeface="Siyam Rupali" panose="02000500000000020004" pitchFamily="2" charset="0"/>
                <a:cs typeface="Siyam Rupali" panose="02000500000000020004" pitchFamily="2" charset="0"/>
              </a:rPr>
              <a:t>বিভিন্ন শহরে দ্র্যব্যের দামসমুহ যাচাই করতে পারা । </a:t>
            </a:r>
          </a:p>
          <a:p>
            <a:pPr>
              <a:lnSpc>
                <a:spcPct val="150000"/>
              </a:lnSpc>
            </a:pPr>
            <a:r>
              <a:rPr lang="as-IN" sz="2400" b="1" dirty="0" smtClean="0">
                <a:solidFill>
                  <a:schemeClr val="bg1"/>
                </a:solidFill>
                <a:latin typeface="Siyam Rupali" panose="02000500000000020004" pitchFamily="2" charset="0"/>
                <a:cs typeface="Siyam Rupali" panose="02000500000000020004" pitchFamily="2" charset="0"/>
              </a:rPr>
              <a:t>ফসলের পরিমাণ, প্রকারভেদ ও ছবি সহ বিজ্ঞাপণ দিতে </a:t>
            </a:r>
            <a:r>
              <a:rPr lang="bn-BD" sz="2400" b="1" dirty="0" smtClean="0">
                <a:solidFill>
                  <a:schemeClr val="bg1"/>
                </a:solidFill>
                <a:latin typeface="Siyam Rupali" panose="02000500000000020004" pitchFamily="2" charset="0"/>
                <a:cs typeface="Siyam Rupali" panose="02000500000000020004" pitchFamily="2" charset="0"/>
              </a:rPr>
              <a:t>পারা </a:t>
            </a:r>
            <a:r>
              <a:rPr lang="as-IN" sz="2400" b="1" dirty="0" smtClean="0">
                <a:solidFill>
                  <a:schemeClr val="bg1"/>
                </a:solidFill>
                <a:latin typeface="Siyam Rupali" panose="02000500000000020004" pitchFamily="2" charset="0"/>
                <a:cs typeface="Siyam Rupali" panose="02000500000000020004" pitchFamily="2" charset="0"/>
              </a:rPr>
              <a:t>।</a:t>
            </a:r>
            <a:endParaRPr lang="en-US" sz="2400" b="1" dirty="0">
              <a:solidFill>
                <a:schemeClr val="bg1"/>
              </a:solidFill>
              <a:latin typeface="Siyam Rupali" panose="02000500000000020004" pitchFamily="2" charset="0"/>
              <a:cs typeface="Siyam Rupali" panose="02000500000000020004" pitchFamily="2" charset="0"/>
            </a:endParaRPr>
          </a:p>
        </p:txBody>
      </p:sp>
    </p:spTree>
    <p:extLst>
      <p:ext uri="{BB962C8B-B14F-4D97-AF65-F5344CB8AC3E}">
        <p14:creationId xmlns:p14="http://schemas.microsoft.com/office/powerpoint/2010/main" val="12802553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chemeClr val="accent6">
                <a:lumMod val="40000"/>
                <a:lumOff val="60000"/>
              </a:schemeClr>
            </a:gs>
            <a:gs pos="46000">
              <a:schemeClr val="accent6">
                <a:lumMod val="95000"/>
                <a:lumOff val="5000"/>
              </a:schemeClr>
            </a:gs>
            <a:gs pos="100000">
              <a:schemeClr val="accent6">
                <a:lumMod val="60000"/>
              </a:schemeClr>
            </a:gs>
          </a:gsLst>
          <a:path path="circle">
            <a:fillToRect l="50000" t="130000" r="50000" b="-3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278475" y="695548"/>
            <a:ext cx="8911687" cy="1280890"/>
          </a:xfrm>
        </p:spPr>
        <p:txBody>
          <a:bodyPr/>
          <a:lstStyle/>
          <a:p>
            <a:pPr algn="ctr"/>
            <a:r>
              <a:rPr lang="bn-BD" dirty="0">
                <a:latin typeface="Siyam Rupali" panose="02000500000000020004" pitchFamily="2" charset="0"/>
                <a:cs typeface="Siyam Rupali" panose="02000500000000020004" pitchFamily="2" charset="0"/>
              </a:rPr>
              <a:t>সমাধান প্রোটোটাইপ (মোবাইল </a:t>
            </a:r>
            <a:r>
              <a:rPr lang="bn-BD" dirty="0" smtClean="0">
                <a:latin typeface="Siyam Rupali" panose="02000500000000020004" pitchFamily="2" charset="0"/>
                <a:cs typeface="Siyam Rupali" panose="02000500000000020004" pitchFamily="2" charset="0"/>
              </a:rPr>
              <a:t>এপ্লিকেশন)</a:t>
            </a:r>
            <a:endParaRPr lang="en-US" dirty="0">
              <a:latin typeface="Siyam Rupali" panose="02000500000000020004" pitchFamily="2" charset="0"/>
              <a:cs typeface="Siyam Rupali" panose="02000500000000020004" pitchFamily="2"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36222" y="1973950"/>
            <a:ext cx="2457848" cy="409641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2980" y="1973952"/>
            <a:ext cx="2457848" cy="409641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89464" y="1942189"/>
            <a:ext cx="2497454" cy="416242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31512" y="1905888"/>
            <a:ext cx="2512694" cy="418782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0032660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chemeClr val="accent6">
                <a:lumMod val="40000"/>
                <a:lumOff val="60000"/>
              </a:schemeClr>
            </a:gs>
            <a:gs pos="46000">
              <a:schemeClr val="accent6">
                <a:lumMod val="95000"/>
                <a:lumOff val="5000"/>
              </a:schemeClr>
            </a:gs>
            <a:gs pos="100000">
              <a:schemeClr val="accent6">
                <a:lumMod val="60000"/>
              </a:schemeClr>
            </a:gs>
          </a:gsLst>
          <a:path path="circle">
            <a:fillToRect l="50000" t="130000" r="50000" b="-3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278475" y="695548"/>
            <a:ext cx="8911687" cy="1280890"/>
          </a:xfrm>
        </p:spPr>
        <p:txBody>
          <a:bodyPr/>
          <a:lstStyle/>
          <a:p>
            <a:pPr algn="ctr"/>
            <a:r>
              <a:rPr lang="bn-BD" dirty="0">
                <a:latin typeface="Siyam Rupali" panose="02000500000000020004" pitchFamily="2" charset="0"/>
                <a:cs typeface="Siyam Rupali" panose="02000500000000020004" pitchFamily="2" charset="0"/>
              </a:rPr>
              <a:t>সমাধান প্রোটোটাইপ (মোবাইল </a:t>
            </a:r>
            <a:r>
              <a:rPr lang="bn-BD" dirty="0" smtClean="0">
                <a:latin typeface="Siyam Rupali" panose="02000500000000020004" pitchFamily="2" charset="0"/>
                <a:cs typeface="Siyam Rupali" panose="02000500000000020004" pitchFamily="2" charset="0"/>
              </a:rPr>
              <a:t>এপ্লিকেশন)</a:t>
            </a:r>
            <a:endParaRPr lang="en-US" dirty="0">
              <a:latin typeface="Siyam Rupali" panose="02000500000000020004" pitchFamily="2" charset="0"/>
              <a:cs typeface="Siyam Rupali" panose="02000500000000020004" pitchFamily="2" charset="0"/>
            </a:endParaRPr>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07851" y="1955806"/>
            <a:ext cx="2512695" cy="418782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8353" y="1976438"/>
            <a:ext cx="2512695" cy="418782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66872" y="2011827"/>
            <a:ext cx="2457848" cy="409641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39290" y="2000268"/>
            <a:ext cx="2459340" cy="409889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062482348"/>
      </p:ext>
    </p:extLst>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docProps/app.xml><?xml version="1.0" encoding="utf-8"?>
<Properties xmlns="http://schemas.openxmlformats.org/officeDocument/2006/extended-properties" xmlns:vt="http://schemas.openxmlformats.org/officeDocument/2006/docPropsVTypes">
  <Template>Ion</Template>
  <TotalTime>1021</TotalTime>
  <Words>193</Words>
  <Application>Microsoft Office PowerPoint</Application>
  <PresentationFormat>Widescreen</PresentationFormat>
  <Paragraphs>28</Paragraphs>
  <Slides>13</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Arial</vt:lpstr>
      <vt:lpstr>Century Gothic</vt:lpstr>
      <vt:lpstr>Siyam Rupali</vt:lpstr>
      <vt:lpstr>Vrinda</vt:lpstr>
      <vt:lpstr>Wingdings 3</vt:lpstr>
      <vt:lpstr>Wisp</vt:lpstr>
      <vt:lpstr>PowerPoint Presentation</vt:lpstr>
      <vt:lpstr>কৃষি ও কৃষক</vt:lpstr>
      <vt:lpstr>কেন আমরা এই বিভাগটি বেছে নিলাম ???</vt:lpstr>
      <vt:lpstr>কেন আমরা এই বিভাগটি বেছে নিলাম ???</vt:lpstr>
      <vt:lpstr>আমাদের পরিকল্পনা</vt:lpstr>
      <vt:lpstr>আমাদের পরিকল্পনা</vt:lpstr>
      <vt:lpstr>লক্ষ্য</vt:lpstr>
      <vt:lpstr>সমাধান প্রোটোটাইপ (মোবাইল এপ্লিকেশন)</vt:lpstr>
      <vt:lpstr>সমাধান প্রোটোটাইপ (মোবাইল এপ্লিকেশন)</vt:lpstr>
      <vt:lpstr>সমাধান প্রোটোটাইপ (ওয়েব এপ্লিকেশন)</vt:lpstr>
      <vt:lpstr>সমাধান প্রোটোটাইপ (ওয়েব এপ্লিকেশন)</vt:lpstr>
      <vt:lpstr>আমরা দৃঢ়ভাবে বিশ্বাস করি  আমাদের সমাধানের মাধ্যমে  আমাদের সোনার বাংলার কৃষকেরা অনেক উপকৃত হবে  এবং  দেশের কৃষিক্ষেত্রে ডিজিটালাইজেশন হবে ।  </vt:lpstr>
      <vt:lpstr>সবাইকে ধন্যবাদ</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বিভাগঃ কৃষি ও কৃষক</dc:title>
  <dc:creator>Masiur</dc:creator>
  <cp:lastModifiedBy>ABU TALHA</cp:lastModifiedBy>
  <cp:revision>38</cp:revision>
  <dcterms:created xsi:type="dcterms:W3CDTF">2016-01-12T17:56:21Z</dcterms:created>
  <dcterms:modified xsi:type="dcterms:W3CDTF">2016-01-14T09:23:35Z</dcterms:modified>
</cp:coreProperties>
</file>